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  <p:sldMasterId id="2147483658" r:id="rId3"/>
  </p:sldMasterIdLst>
  <p:notesMasterIdLst>
    <p:notesMasterId r:id="rId21"/>
  </p:notesMasterIdLst>
  <p:handoutMasterIdLst>
    <p:handoutMasterId r:id="rId22"/>
  </p:handoutMasterIdLst>
  <p:sldIdLst>
    <p:sldId id="256" r:id="rId4"/>
    <p:sldId id="257" r:id="rId5"/>
    <p:sldId id="258" r:id="rId6"/>
    <p:sldId id="259" r:id="rId7"/>
    <p:sldId id="302" r:id="rId8"/>
    <p:sldId id="296" r:id="rId9"/>
    <p:sldId id="314" r:id="rId10"/>
    <p:sldId id="262" r:id="rId11"/>
    <p:sldId id="304" r:id="rId12"/>
    <p:sldId id="271" r:id="rId13"/>
    <p:sldId id="310" r:id="rId14"/>
    <p:sldId id="305" r:id="rId15"/>
    <p:sldId id="306" r:id="rId16"/>
    <p:sldId id="307" r:id="rId17"/>
    <p:sldId id="308" r:id="rId18"/>
    <p:sldId id="303" r:id="rId19"/>
    <p:sldId id="311" r:id="rId2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D9A"/>
    <a:srgbClr val="76B1D1"/>
    <a:srgbClr val="F3C04A"/>
    <a:srgbClr val="A0C4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0" d="100"/>
          <a:sy n="90" d="100"/>
        </p:scale>
        <p:origin x="816" y="84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87649-87BE-48A6-AB38-3A28AD0FAB86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E6650-FA3D-4205-A4D4-AA0375A177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115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4DDF7-921D-4AC8-B946-4DD615DDC886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42B24-5628-4EE2-A5C0-B4E095A4480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5444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1824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95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0A1E39-4EAE-4670-B341-E87651138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203515"/>
            <a:ext cx="9143999" cy="207553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PRESENTATION HERE</a:t>
            </a:r>
            <a:endParaRPr lang="ko-KR" altLang="en-US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3DAC9DBF-2FD4-4775-8F53-02C2F29CA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870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0206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20078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0" y="289270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568305" y="1200090"/>
            <a:ext cx="1416959" cy="1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156888" y="2892706"/>
            <a:ext cx="1416959" cy="169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37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997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539550"/>
            <a:ext cx="3528392" cy="406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0432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9138113" cy="2571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7152" y="1491630"/>
            <a:ext cx="1390030" cy="19844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889704" y="1491630"/>
            <a:ext cx="1390030" cy="19844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582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3995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1260000" anchor="ctr"/>
          <a:lstStyle>
            <a:lvl1pPr marL="0" indent="0" algn="l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5398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042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46042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46042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583307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82971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9900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1956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619564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4619228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5649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65649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656494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656494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7712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239542"/>
            <a:ext cx="9144000" cy="3348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4098" name="Picture 2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568" y="1419622"/>
            <a:ext cx="5760640" cy="292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70504" y="1806558"/>
            <a:ext cx="2701398" cy="19894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382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52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28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404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1812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841834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331856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9330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12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KBM-정애\014-Fullppt\PNG이미지\탭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052" y="483518"/>
            <a:ext cx="2049645" cy="25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36710" y="731206"/>
            <a:ext cx="1440672" cy="180356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899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lide">
  <p:cSld name="1_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sldNum" idx="12"/>
          </p:nvPr>
        </p:nvSpPr>
        <p:spPr>
          <a:xfrm>
            <a:off x="8874919" y="228953"/>
            <a:ext cx="264034" cy="807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600"/>
              <a:buFont typeface="Helvetica Neue"/>
              <a:buNone/>
              <a:defRPr sz="135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825">
              <a:solidFill>
                <a:srgbClr val="B9B9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1"/>
          <p:cNvSpPr>
            <a:spLocks noGrp="1"/>
          </p:cNvSpPr>
          <p:nvPr>
            <p:ph type="pic" idx="2"/>
          </p:nvPr>
        </p:nvSpPr>
        <p:spPr>
          <a:xfrm>
            <a:off x="506178" y="1508760"/>
            <a:ext cx="4356006" cy="3142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999999"/>
              </a:buClr>
              <a:buSzPts val="5400"/>
              <a:buFont typeface="Calibri"/>
              <a:buNone/>
              <a:defRPr sz="2025" b="0" i="0" u="none" strike="noStrike" cap="non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21"/>
          <p:cNvSpPr/>
          <p:nvPr/>
        </p:nvSpPr>
        <p:spPr>
          <a:xfrm>
            <a:off x="8887649" y="-67770"/>
            <a:ext cx="203072" cy="1139936"/>
          </a:xfrm>
          <a:prstGeom prst="roundRect">
            <a:avLst>
              <a:gd name="adj" fmla="val 35179"/>
            </a:avLst>
          </a:prstGeom>
          <a:solidFill>
            <a:srgbClr val="008C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1"/>
          <p:cNvSpPr txBox="1"/>
          <p:nvPr/>
        </p:nvSpPr>
        <p:spPr>
          <a:xfrm rot="-5400000">
            <a:off x="8422680" y="401163"/>
            <a:ext cx="1139936" cy="25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016" tIns="83016" rIns="83016" bIns="83016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venir"/>
              <a:buNone/>
            </a:pPr>
            <a:r>
              <a:rPr lang="en-US" sz="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BELMAWA - KEMENDIBUD</a:t>
            </a:r>
            <a:endParaRPr sz="675"/>
          </a:p>
        </p:txBody>
      </p:sp>
      <p:sp>
        <p:nvSpPr>
          <p:cNvPr id="43" name="Google Shape;43;p21"/>
          <p:cNvSpPr txBox="1"/>
          <p:nvPr/>
        </p:nvSpPr>
        <p:spPr>
          <a:xfrm>
            <a:off x="8894979" y="4962562"/>
            <a:ext cx="517516" cy="1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17138" rIns="17138" bIns="17138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7F"/>
              </a:buClr>
              <a:buSzPts val="1200"/>
              <a:buFont typeface="Helvetica Neue"/>
              <a:buNone/>
            </a:pPr>
            <a:r>
              <a:rPr lang="en-US" sz="450" b="0" i="0" u="none" strike="noStrike" cap="none">
                <a:solidFill>
                  <a:srgbClr val="8080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TITLE</a:t>
            </a:r>
            <a:endParaRPr sz="675"/>
          </a:p>
        </p:txBody>
      </p:sp>
      <p:sp>
        <p:nvSpPr>
          <p:cNvPr id="44" name="Google Shape;44;p21"/>
          <p:cNvSpPr txBox="1"/>
          <p:nvPr/>
        </p:nvSpPr>
        <p:spPr>
          <a:xfrm>
            <a:off x="8894980" y="4962562"/>
            <a:ext cx="517516" cy="10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17138" rIns="17138" bIns="17138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7F"/>
              </a:buClr>
              <a:buSzPts val="1200"/>
              <a:buFont typeface="Helvetica Neue"/>
              <a:buNone/>
            </a:pPr>
            <a:r>
              <a:rPr lang="en-US" sz="450" b="0" i="0" u="none" strike="noStrike" cap="none">
                <a:solidFill>
                  <a:srgbClr val="8080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TITLE</a:t>
            </a:r>
            <a:endParaRPr sz="675"/>
          </a:p>
        </p:txBody>
      </p:sp>
      <p:grpSp>
        <p:nvGrpSpPr>
          <p:cNvPr id="47" name="Google Shape;47;p21"/>
          <p:cNvGrpSpPr/>
          <p:nvPr/>
        </p:nvGrpSpPr>
        <p:grpSpPr>
          <a:xfrm>
            <a:off x="7648068" y="30060"/>
            <a:ext cx="1127754" cy="396309"/>
            <a:chOff x="0" y="0"/>
            <a:chExt cx="3007343" cy="1056823"/>
          </a:xfrm>
        </p:grpSpPr>
        <p:pic>
          <p:nvPicPr>
            <p:cNvPr id="48" name="Google Shape;48;p21" descr="Image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1496574" cy="10568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21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48270" y="138841"/>
              <a:ext cx="1459073" cy="77914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58411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/>
          <p:cNvSpPr>
            <a:spLocks noGrp="1"/>
          </p:cNvSpPr>
          <p:nvPr>
            <p:ph type="title" hasCustomPrompt="1"/>
          </p:nvPr>
        </p:nvSpPr>
        <p:spPr>
          <a:xfrm>
            <a:off x="3671392" y="2181756"/>
            <a:ext cx="5472608" cy="542078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9315AC1-362C-42C8-AC5D-93231CD54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1392" y="2734184"/>
            <a:ext cx="5472608" cy="197606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1505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397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6403F-F114-42A2-8433-B1E3C86F7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524C62-5078-4F6C-9F4B-08EE5AA26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CFEFA-A23F-4F56-9DE8-9A08FD18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DA1B0-E593-45DA-A525-B0400316D099}" type="datetimeFigureOut">
              <a:rPr lang="en-ID" smtClean="0"/>
              <a:t>15/01/2025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09CC8-9651-4FA3-B522-A4C592D28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6596E-00A5-4AED-9589-F17B0732E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7570-EDE9-42B2-B833-05D404B784B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410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8" y="254634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4823222"/>
            <a:ext cx="9144000" cy="0"/>
          </a:xfrm>
          <a:prstGeom prst="line">
            <a:avLst/>
          </a:prstGeom>
          <a:ln w="2540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4863768"/>
            <a:ext cx="9144000" cy="279734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93097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37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25735"/>
            <a:ext cx="7596336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77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710172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36776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763380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9587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25800" y="1183642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4851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47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63" r:id="rId3"/>
    <p:sldLayoutId id="2147483679" r:id="rId4"/>
    <p:sldLayoutId id="2147483681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8" r:id="rId3"/>
    <p:sldLayoutId id="2147483665" r:id="rId4"/>
    <p:sldLayoutId id="2147483667" r:id="rId5"/>
    <p:sldLayoutId id="2147483669" r:id="rId6"/>
    <p:sldLayoutId id="2147483670" r:id="rId7"/>
    <p:sldLayoutId id="2147483671" r:id="rId8"/>
    <p:sldLayoutId id="2147483672" r:id="rId9"/>
    <p:sldLayoutId id="2147483675" r:id="rId10"/>
    <p:sldLayoutId id="2147483674" r:id="rId11"/>
    <p:sldLayoutId id="2147483666" r:id="rId12"/>
    <p:sldLayoutId id="2147483657" r:id="rId13"/>
    <p:sldLayoutId id="2147483676" r:id="rId14"/>
    <p:sldLayoutId id="2147483680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94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2948329" y="1455044"/>
            <a:ext cx="3240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맑은 고딕" pitchFamily="50" charset="-127"/>
                <a:cs typeface="Calibri" pitchFamily="34" charset="0"/>
              </a:rPr>
              <a:t>Insert Your Image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45058-F6CA-4764-966D-3169B6D13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895" y="761927"/>
            <a:ext cx="3039265" cy="195881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80E86-D904-4BAC-9E27-E412D92EAF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490" y="4370591"/>
            <a:ext cx="9143999" cy="621650"/>
          </a:xfrm>
        </p:spPr>
        <p:txBody>
          <a:bodyPr/>
          <a:lstStyle/>
          <a:p>
            <a:pPr>
              <a:lnSpc>
                <a:spcPts val="6860"/>
              </a:lnSpc>
              <a:spcBef>
                <a:spcPct val="0"/>
              </a:spcBef>
            </a:pPr>
            <a:r>
              <a:rPr lang="en-US" sz="1800" dirty="0" err="1">
                <a:solidFill>
                  <a:srgbClr val="0070C0"/>
                </a:solidFill>
                <a:latin typeface="Arial Black" panose="020B0A04020102020204" pitchFamily="34" charset="0"/>
              </a:rPr>
              <a:t>Universitas</a:t>
            </a:r>
            <a:r>
              <a:rPr lang="en-US" sz="1800" dirty="0">
                <a:solidFill>
                  <a:srgbClr val="0070C0"/>
                </a:solidFill>
                <a:latin typeface="Arial Black" panose="020B0A04020102020204" pitchFamily="34" charset="0"/>
              </a:rPr>
              <a:t> Bale Bandung, 14 </a:t>
            </a:r>
            <a:r>
              <a:rPr lang="en-US" sz="1800" dirty="0" err="1">
                <a:solidFill>
                  <a:srgbClr val="0070C0"/>
                </a:solidFill>
                <a:latin typeface="Arial Black" panose="020B0A04020102020204" pitchFamily="34" charset="0"/>
              </a:rPr>
              <a:t>Januari</a:t>
            </a:r>
            <a:r>
              <a:rPr lang="en-US" sz="1800" dirty="0">
                <a:solidFill>
                  <a:srgbClr val="0070C0"/>
                </a:solidFill>
                <a:latin typeface="Arial Black" panose="020B0A04020102020204" pitchFamily="34" charset="0"/>
              </a:rPr>
              <a:t> 2025</a:t>
            </a:r>
          </a:p>
          <a:p>
            <a:endParaRPr lang="en-ID" dirty="0">
              <a:latin typeface="Arial Black" panose="020B0A04020102020204" pitchFamily="34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-3490" y="3615154"/>
            <a:ext cx="9143999" cy="380899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000" dirty="0">
                <a:solidFill>
                  <a:srgbClr val="0070C0"/>
                </a:solidFill>
                <a:latin typeface="Arial Black" panose="020B0A04020102020204" pitchFamily="34" charset="0"/>
              </a:rPr>
              <a:t>PROGRAM HIBAH </a:t>
            </a:r>
          </a:p>
          <a:p>
            <a:r>
              <a:rPr lang="en-US" altLang="ko-KR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Kementerian</a:t>
            </a:r>
            <a:r>
              <a:rPr lang="en-US" altLang="ko-KR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ko-KR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Pendidikan</a:t>
            </a:r>
            <a:r>
              <a:rPr lang="en-US" altLang="ko-KR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Tinggi, </a:t>
            </a:r>
            <a:r>
              <a:rPr lang="en-US" altLang="ko-KR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Sains</a:t>
            </a:r>
            <a:r>
              <a:rPr lang="en-US" altLang="ko-KR" sz="2000" dirty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n-US" altLang="ko-KR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dan</a:t>
            </a:r>
            <a:r>
              <a:rPr lang="en-US" altLang="ko-KR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ko-KR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Teknologi</a:t>
            </a:r>
            <a:endParaRPr lang="ko-KR" altLang="en-US" sz="2000" dirty="0">
              <a:latin typeface="Arial Black" panose="020B0A04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490" y="4033429"/>
            <a:ext cx="9143999" cy="540000"/>
          </a:xfrm>
        </p:spPr>
        <p:txBody>
          <a:bodyPr/>
          <a:lstStyle/>
          <a:p>
            <a:r>
              <a:rPr lang="en-US" sz="2000" dirty="0" err="1">
                <a:solidFill>
                  <a:srgbClr val="7030A0"/>
                </a:solidFill>
                <a:latin typeface="Arial Black" panose="020B0A04020102020204" pitchFamily="34" charset="0"/>
              </a:rPr>
              <a:t>Soecipto</a:t>
            </a:r>
            <a:endParaRPr lang="en-US" sz="20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403445" y="37537"/>
            <a:ext cx="2330129" cy="611155"/>
            <a:chOff x="13142380" y="226099"/>
            <a:chExt cx="4763262" cy="1397131"/>
          </a:xfrm>
        </p:grpSpPr>
        <p:sp>
          <p:nvSpPr>
            <p:cNvPr id="10" name="Freeform 18"/>
            <p:cNvSpPr/>
            <p:nvPr/>
          </p:nvSpPr>
          <p:spPr>
            <a:xfrm>
              <a:off x="15289357" y="581102"/>
              <a:ext cx="1290377" cy="687125"/>
            </a:xfrm>
            <a:custGeom>
              <a:avLst/>
              <a:gdLst/>
              <a:ahLst/>
              <a:cxnLst/>
              <a:rect l="l" t="t" r="r" b="b"/>
              <a:pathLst>
                <a:path w="1290377" h="687125">
                  <a:moveTo>
                    <a:pt x="0" y="0"/>
                  </a:moveTo>
                  <a:lnTo>
                    <a:pt x="1290376" y="0"/>
                  </a:lnTo>
                  <a:lnTo>
                    <a:pt x="1290376" y="687125"/>
                  </a:lnTo>
                  <a:lnTo>
                    <a:pt x="0" y="687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19"/>
            <p:cNvSpPr/>
            <p:nvPr/>
          </p:nvSpPr>
          <p:spPr>
            <a:xfrm>
              <a:off x="14199944" y="489706"/>
              <a:ext cx="869917" cy="869917"/>
            </a:xfrm>
            <a:custGeom>
              <a:avLst/>
              <a:gdLst/>
              <a:ahLst/>
              <a:cxnLst/>
              <a:rect l="l" t="t" r="r" b="b"/>
              <a:pathLst>
                <a:path w="869917" h="869917">
                  <a:moveTo>
                    <a:pt x="0" y="0"/>
                  </a:moveTo>
                  <a:lnTo>
                    <a:pt x="869917" y="0"/>
                  </a:lnTo>
                  <a:lnTo>
                    <a:pt x="869917" y="869917"/>
                  </a:lnTo>
                  <a:lnTo>
                    <a:pt x="0" y="8699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20"/>
            <p:cNvSpPr/>
            <p:nvPr/>
          </p:nvSpPr>
          <p:spPr>
            <a:xfrm>
              <a:off x="16508511" y="226099"/>
              <a:ext cx="1397131" cy="1397131"/>
            </a:xfrm>
            <a:custGeom>
              <a:avLst/>
              <a:gdLst/>
              <a:ahLst/>
              <a:cxnLst/>
              <a:rect l="l" t="t" r="r" b="b"/>
              <a:pathLst>
                <a:path w="1397131" h="1397131">
                  <a:moveTo>
                    <a:pt x="0" y="0"/>
                  </a:moveTo>
                  <a:lnTo>
                    <a:pt x="1397131" y="0"/>
                  </a:lnTo>
                  <a:lnTo>
                    <a:pt x="1397131" y="1397131"/>
                  </a:lnTo>
                  <a:lnTo>
                    <a:pt x="0" y="1397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2380" y="446977"/>
              <a:ext cx="1008000" cy="9553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2331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17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2866" y="77065"/>
            <a:ext cx="4713376" cy="4878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45066"/>
            <a:ext cx="7596336" cy="776530"/>
          </a:xfrm>
        </p:spPr>
        <p:txBody>
          <a:bodyPr/>
          <a:lstStyle/>
          <a:p>
            <a:r>
              <a:rPr lang="en-US" altLang="ko-KR" sz="3200" dirty="0">
                <a:solidFill>
                  <a:srgbClr val="0070C0"/>
                </a:solidFill>
              </a:rPr>
              <a:t>Program </a:t>
            </a:r>
            <a:r>
              <a:rPr lang="en-US" altLang="ko-KR" sz="3200" dirty="0" err="1">
                <a:solidFill>
                  <a:srgbClr val="0070C0"/>
                </a:solidFill>
              </a:rPr>
              <a:t>Hibah</a:t>
            </a:r>
            <a:r>
              <a:rPr lang="en-US" altLang="ko-KR" sz="3200" dirty="0">
                <a:solidFill>
                  <a:srgbClr val="0070C0"/>
                </a:solidFill>
              </a:rPr>
              <a:t> </a:t>
            </a:r>
            <a:r>
              <a:rPr lang="en-US" altLang="ko-KR" dirty="0">
                <a:solidFill>
                  <a:srgbClr val="0070C0"/>
                </a:solidFill>
              </a:rPr>
              <a:t>KEMDIKBUDRISTEK 2024</a:t>
            </a:r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1527165" y="1182355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27140" y="1254355"/>
            <a:ext cx="6116031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1619505" y="1254355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626224" y="1275523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2"/>
          <p:cNvSpPr txBox="1"/>
          <p:nvPr/>
        </p:nvSpPr>
        <p:spPr bwMode="auto">
          <a:xfrm>
            <a:off x="2422775" y="1394567"/>
            <a:ext cx="5012286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PKM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4667" y="1925015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2324642" y="1997015"/>
            <a:ext cx="6116031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0C458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17007" y="1997015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623726" y="2018183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2420277" y="2137227"/>
            <a:ext cx="5012286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P2MW </a:t>
            </a:r>
            <a:endParaRPr lang="ko-KR" alt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24667" y="2706263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/>
          <p:cNvSpPr/>
          <p:nvPr/>
        </p:nvSpPr>
        <p:spPr>
          <a:xfrm>
            <a:off x="2324642" y="2778263"/>
            <a:ext cx="6116031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5"/>
          <p:cNvSpPr/>
          <p:nvPr/>
        </p:nvSpPr>
        <p:spPr>
          <a:xfrm>
            <a:off x="1617007" y="2778263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1623726" y="2799431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12"/>
          <p:cNvSpPr txBox="1"/>
          <p:nvPr/>
        </p:nvSpPr>
        <p:spPr bwMode="auto">
          <a:xfrm>
            <a:off x="2420276" y="2918475"/>
            <a:ext cx="6116031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IWDM</a:t>
            </a:r>
            <a:endParaRPr lang="ko-KR" alt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513223" y="3447431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ectangle 40"/>
          <p:cNvSpPr/>
          <p:nvPr/>
        </p:nvSpPr>
        <p:spPr>
          <a:xfrm>
            <a:off x="2313198" y="3519431"/>
            <a:ext cx="6116031" cy="504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ectangle 41"/>
          <p:cNvSpPr/>
          <p:nvPr/>
        </p:nvSpPr>
        <p:spPr>
          <a:xfrm>
            <a:off x="1605563" y="3519431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612282" y="3540599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12"/>
          <p:cNvSpPr txBox="1"/>
          <p:nvPr/>
        </p:nvSpPr>
        <p:spPr bwMode="auto">
          <a:xfrm>
            <a:off x="2408832" y="3627202"/>
            <a:ext cx="6020397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PPK ORMAWA</a:t>
            </a:r>
            <a:endParaRPr lang="ko-KR" alt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24667" y="4228679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23"/>
          <p:cNvSpPr/>
          <p:nvPr/>
        </p:nvSpPr>
        <p:spPr>
          <a:xfrm>
            <a:off x="2324642" y="4300679"/>
            <a:ext cx="6116031" cy="504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24"/>
          <p:cNvSpPr/>
          <p:nvPr/>
        </p:nvSpPr>
        <p:spPr>
          <a:xfrm>
            <a:off x="1617007" y="4300679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623726" y="4321847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12"/>
          <p:cNvSpPr txBox="1"/>
          <p:nvPr/>
        </p:nvSpPr>
        <p:spPr bwMode="auto">
          <a:xfrm>
            <a:off x="2420276" y="4408450"/>
            <a:ext cx="6020397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EXPO KMI, PIMNAS, ABDIDAYA</a:t>
            </a:r>
            <a:endParaRPr lang="ko-KR" alt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153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2501818-5F55-43A0-8662-7F87C4E1D9CA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C11C69-5F7F-4686-B6AD-6F8DAD8237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01" r="388" b="5201"/>
          <a:stretch/>
        </p:blipFill>
        <p:spPr>
          <a:xfrm>
            <a:off x="0" y="-20538"/>
            <a:ext cx="910850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88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6D0D3B-9AF6-4B16-B8AB-D660040A5486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56FC59-6E1B-4DE9-87E0-FB6AC658D4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01"/>
          <a:stretch/>
        </p:blipFill>
        <p:spPr>
          <a:xfrm>
            <a:off x="0" y="267494"/>
            <a:ext cx="9144000" cy="48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94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B4FF8D4-3B2E-4309-BE81-2B197189EC78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87F896-9B9E-41C8-9501-AC8C04D491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00" r="1963" b="20600"/>
          <a:stretch/>
        </p:blipFill>
        <p:spPr>
          <a:xfrm>
            <a:off x="-14517" y="0"/>
            <a:ext cx="7631667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9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1F774-B171-4F14-AA14-20C754B63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00" r="47637" b="8000"/>
          <a:stretch/>
        </p:blipFill>
        <p:spPr>
          <a:xfrm>
            <a:off x="-7916" y="-14672"/>
            <a:ext cx="6804248" cy="480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46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6D43-F8BD-40B2-9BFF-0E6724452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11510"/>
            <a:ext cx="7596336" cy="776530"/>
          </a:xfrm>
        </p:spPr>
        <p:txBody>
          <a:bodyPr/>
          <a:lstStyle/>
          <a:p>
            <a:r>
              <a:rPr lang="en-US" sz="3200" dirty="0" err="1"/>
              <a:t>Persiapan</a:t>
            </a:r>
            <a:r>
              <a:rPr lang="en-US" sz="3200" dirty="0"/>
              <a:t> </a:t>
            </a:r>
            <a:r>
              <a:rPr lang="en-US" sz="3200" dirty="0" err="1"/>
              <a:t>Penerimaan</a:t>
            </a:r>
            <a:r>
              <a:rPr lang="en-US" sz="3200" dirty="0"/>
              <a:t> Proposal </a:t>
            </a:r>
            <a:r>
              <a:rPr lang="en-US" sz="3200" dirty="0">
                <a:solidFill>
                  <a:srgbClr val="7030A0"/>
                </a:solidFill>
              </a:rPr>
              <a:t>2025</a:t>
            </a:r>
            <a:endParaRPr lang="en-ID" sz="32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3F6C55E-9C1A-4DA5-822A-CF9AB8E11322}"/>
              </a:ext>
            </a:extLst>
          </p:cNvPr>
          <p:cNvSpPr txBox="1">
            <a:spLocks/>
          </p:cNvSpPr>
          <p:nvPr/>
        </p:nvSpPr>
        <p:spPr>
          <a:xfrm>
            <a:off x="1433901" y="2067694"/>
            <a:ext cx="7596336" cy="20162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00B0F0"/>
                </a:solidFill>
              </a:rPr>
              <a:t>Akun</a:t>
            </a:r>
            <a:r>
              <a:rPr lang="en-US" sz="3200" dirty="0">
                <a:solidFill>
                  <a:srgbClr val="00B0F0"/>
                </a:solidFill>
              </a:rPr>
              <a:t>- </a:t>
            </a:r>
            <a:r>
              <a:rPr lang="en-US" sz="3200" dirty="0" err="1">
                <a:solidFill>
                  <a:srgbClr val="00B0F0"/>
                </a:solidFill>
              </a:rPr>
              <a:t>akun</a:t>
            </a:r>
            <a:r>
              <a:rPr lang="en-US" sz="3200" dirty="0">
                <a:solidFill>
                  <a:srgbClr val="00B0F0"/>
                </a:solidFill>
              </a:rPr>
              <a:t> PT dan Operator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002060"/>
                </a:solidFill>
              </a:rPr>
              <a:t>Persiapan</a:t>
            </a:r>
            <a:r>
              <a:rPr lang="en-US" sz="3200" dirty="0">
                <a:solidFill>
                  <a:srgbClr val="002060"/>
                </a:solidFill>
              </a:rPr>
              <a:t> Help Desk / </a:t>
            </a:r>
            <a:r>
              <a:rPr lang="en-US" sz="3200" dirty="0" err="1">
                <a:solidFill>
                  <a:srgbClr val="002060"/>
                </a:solidFill>
              </a:rPr>
              <a:t>Faq</a:t>
            </a:r>
            <a:endParaRPr lang="en-US" sz="3200" dirty="0">
              <a:solidFill>
                <a:srgbClr val="00206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7030A0"/>
                </a:solidFill>
              </a:rPr>
              <a:t>Panduan </a:t>
            </a:r>
            <a:r>
              <a:rPr lang="en-US" sz="3200" dirty="0" err="1">
                <a:solidFill>
                  <a:srgbClr val="7030A0"/>
                </a:solidFill>
              </a:rPr>
              <a:t>Sistem</a:t>
            </a:r>
            <a:r>
              <a:rPr lang="en-US" sz="3200" dirty="0">
                <a:solidFill>
                  <a:srgbClr val="7030A0"/>
                </a:solidFill>
              </a:rPr>
              <a:t> yang lama </a:t>
            </a:r>
          </a:p>
          <a:p>
            <a:r>
              <a:rPr lang="en-US" sz="3200" dirty="0">
                <a:solidFill>
                  <a:srgbClr val="7030A0"/>
                </a:solidFill>
              </a:rPr>
              <a:t>    </a:t>
            </a:r>
            <a:r>
              <a:rPr lang="en-US" sz="3200" dirty="0" err="1">
                <a:solidFill>
                  <a:srgbClr val="7030A0"/>
                </a:solidFill>
              </a:rPr>
              <a:t>untuk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referensi</a:t>
            </a:r>
            <a:endParaRPr lang="en-US" sz="3200" dirty="0">
              <a:solidFill>
                <a:srgbClr val="7030A0"/>
              </a:solidFill>
            </a:endParaRPr>
          </a:p>
          <a:p>
            <a:pPr marL="457200" indent="-457200">
              <a:buFontTx/>
              <a:buChar char="-"/>
            </a:pP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353154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771550"/>
            <a:ext cx="7596336" cy="776530"/>
          </a:xfrm>
        </p:spPr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3F6C55E-9C1A-4DA5-822A-CF9AB8E11322}"/>
              </a:ext>
            </a:extLst>
          </p:cNvPr>
          <p:cNvSpPr txBox="1">
            <a:spLocks/>
          </p:cNvSpPr>
          <p:nvPr/>
        </p:nvSpPr>
        <p:spPr>
          <a:xfrm>
            <a:off x="1259632" y="1923678"/>
            <a:ext cx="7596336" cy="20162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457200" indent="-457200">
              <a:buFontTx/>
              <a:buChar char="-"/>
            </a:pPr>
            <a:r>
              <a:rPr lang="en-US" sz="2000" dirty="0">
                <a:solidFill>
                  <a:schemeClr val="tx2"/>
                </a:solidFill>
              </a:rPr>
              <a:t>Email : cipto.bdg@gmail.com</a:t>
            </a:r>
          </a:p>
          <a:p>
            <a:pPr marL="457200" indent="-457200">
              <a:buFontTx/>
              <a:buChar char="-"/>
            </a:pPr>
            <a:r>
              <a:rPr lang="en-US" sz="2000" dirty="0">
                <a:solidFill>
                  <a:schemeClr val="tx2"/>
                </a:solidFill>
              </a:rPr>
              <a:t>HP / </a:t>
            </a:r>
            <a:r>
              <a:rPr lang="en-US" sz="2000" dirty="0" err="1">
                <a:solidFill>
                  <a:schemeClr val="tx2"/>
                </a:solidFill>
              </a:rPr>
              <a:t>wa</a:t>
            </a:r>
            <a:r>
              <a:rPr lang="en-US" sz="2000" dirty="0">
                <a:solidFill>
                  <a:schemeClr val="tx2"/>
                </a:solidFill>
              </a:rPr>
              <a:t> : 0818632195</a:t>
            </a:r>
          </a:p>
          <a:p>
            <a:pPr marL="457200" indent="-457200">
              <a:buFontTx/>
              <a:buChar char="-"/>
            </a:pPr>
            <a:endParaRPr lang="en-ID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835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45066"/>
            <a:ext cx="7596336" cy="776530"/>
          </a:xfrm>
        </p:spPr>
        <p:txBody>
          <a:bodyPr/>
          <a:lstStyle/>
          <a:p>
            <a:r>
              <a:rPr lang="en-US" altLang="ko-KR" sz="3200" dirty="0">
                <a:solidFill>
                  <a:srgbClr val="0070C0"/>
                </a:solidFill>
              </a:rPr>
              <a:t>Program </a:t>
            </a:r>
            <a:r>
              <a:rPr lang="en-US" altLang="ko-KR" sz="3200" dirty="0" err="1">
                <a:solidFill>
                  <a:srgbClr val="0070C0"/>
                </a:solidFill>
              </a:rPr>
              <a:t>Hibah</a:t>
            </a:r>
            <a:r>
              <a:rPr lang="en-US" altLang="ko-KR" sz="3200" dirty="0">
                <a:solidFill>
                  <a:srgbClr val="0070C0"/>
                </a:solidFill>
              </a:rPr>
              <a:t> </a:t>
            </a:r>
            <a:r>
              <a:rPr lang="en-US" altLang="ko-KR" dirty="0">
                <a:solidFill>
                  <a:srgbClr val="0070C0"/>
                </a:solidFill>
              </a:rPr>
              <a:t>DIKTI 2024 - 2025</a:t>
            </a:r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1527165" y="1182355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27140" y="1254355"/>
            <a:ext cx="6116031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1619505" y="1254355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626224" y="1275523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2"/>
          <p:cNvSpPr txBox="1"/>
          <p:nvPr/>
        </p:nvSpPr>
        <p:spPr bwMode="auto">
          <a:xfrm>
            <a:off x="2422775" y="1394567"/>
            <a:ext cx="5012286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PKM (</a:t>
            </a:r>
            <a:r>
              <a:rPr lang="en-US" altLang="ko-KR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Simbelmawa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 PIMNAS </a:t>
            </a:r>
            <a:endParaRPr lang="ko-KR" altLang="en-US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7165" y="2089104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2327140" y="2161104"/>
            <a:ext cx="6116031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0C458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19505" y="2161104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626224" y="2182272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2422775" y="2301316"/>
            <a:ext cx="5012286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P2MW, IWDM, </a:t>
            </a:r>
            <a:r>
              <a:rPr lang="en-US" altLang="ko-KR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WMK 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 KMI EXPO</a:t>
            </a:r>
            <a:endParaRPr lang="ko-KR" altLang="en-US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27165" y="2995853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/>
          <p:cNvSpPr/>
          <p:nvPr/>
        </p:nvSpPr>
        <p:spPr>
          <a:xfrm>
            <a:off x="2327140" y="3067853"/>
            <a:ext cx="6116031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5"/>
          <p:cNvSpPr/>
          <p:nvPr/>
        </p:nvSpPr>
        <p:spPr>
          <a:xfrm>
            <a:off x="1619505" y="3067853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1626224" y="3089021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12"/>
          <p:cNvSpPr txBox="1"/>
          <p:nvPr/>
        </p:nvSpPr>
        <p:spPr bwMode="auto">
          <a:xfrm>
            <a:off x="2422774" y="3208065"/>
            <a:ext cx="6116031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PPK ORMAWA (</a:t>
            </a:r>
            <a:r>
              <a:rPr lang="en-US" altLang="ko-K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PHP2D, P3D, WIRADESA</a:t>
            </a:r>
            <a:r>
              <a:rPr lang="en-US" altLang="ko-KR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ABDI DAYA DESA</a:t>
            </a:r>
            <a:endParaRPr lang="ko-KR" altLang="en-US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527165" y="3902601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ectangle 40"/>
          <p:cNvSpPr/>
          <p:nvPr/>
        </p:nvSpPr>
        <p:spPr>
          <a:xfrm>
            <a:off x="2327140" y="3974601"/>
            <a:ext cx="6116031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ectangle 41"/>
          <p:cNvSpPr/>
          <p:nvPr/>
        </p:nvSpPr>
        <p:spPr>
          <a:xfrm>
            <a:off x="1619505" y="3974601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626224" y="3995769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12"/>
          <p:cNvSpPr txBox="1"/>
          <p:nvPr/>
        </p:nvSpPr>
        <p:spPr bwMode="auto">
          <a:xfrm>
            <a:off x="2422774" y="4114813"/>
            <a:ext cx="6020397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KOMPETISI LAINNYA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44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rgbClr val="0070C0"/>
                </a:solidFill>
              </a:rPr>
              <a:t>Diagram </a:t>
            </a:r>
            <a:r>
              <a:rPr lang="en-US" altLang="ko-KR" b="1" dirty="0" err="1">
                <a:solidFill>
                  <a:srgbClr val="0070C0"/>
                </a:solidFill>
              </a:rPr>
              <a:t>Alir</a:t>
            </a:r>
            <a:r>
              <a:rPr lang="en-US" altLang="ko-KR" b="1" dirty="0">
                <a:solidFill>
                  <a:srgbClr val="0070C0"/>
                </a:solidFill>
              </a:rPr>
              <a:t> </a:t>
            </a:r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Penerimaan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Proposal PKM 2024 ==&gt; 2025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779912" y="3363838"/>
            <a:ext cx="5472608" cy="197606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</a:rPr>
              <a:t>Dari </a:t>
            </a:r>
            <a:r>
              <a:rPr lang="en-US" altLang="ko-KR" dirty="0" err="1">
                <a:solidFill>
                  <a:srgbClr val="0070C0"/>
                </a:solidFill>
              </a:rPr>
              <a:t>Pembuatan</a:t>
            </a:r>
            <a:r>
              <a:rPr lang="en-US" altLang="ko-KR" dirty="0">
                <a:solidFill>
                  <a:srgbClr val="0070C0"/>
                </a:solidFill>
              </a:rPr>
              <a:t> Proposal </a:t>
            </a:r>
            <a:r>
              <a:rPr lang="en-US" altLang="ko-KR" dirty="0" err="1">
                <a:solidFill>
                  <a:srgbClr val="0070C0"/>
                </a:solidFill>
              </a:rPr>
              <a:t>Mahasiswa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altLang="ko-KR" dirty="0" err="1">
                <a:solidFill>
                  <a:srgbClr val="0070C0"/>
                </a:solidFill>
              </a:rPr>
              <a:t>Sampai</a:t>
            </a:r>
            <a:r>
              <a:rPr lang="en-US" altLang="ko-KR" dirty="0">
                <a:solidFill>
                  <a:srgbClr val="0070C0"/>
                </a:solidFill>
              </a:rPr>
              <a:t> Proses </a:t>
            </a:r>
            <a:r>
              <a:rPr lang="en-US" altLang="ko-KR" dirty="0" err="1">
                <a:solidFill>
                  <a:srgbClr val="0070C0"/>
                </a:solidFill>
              </a:rPr>
              <a:t>Pendanaan</a:t>
            </a:r>
            <a:endParaRPr lang="ko-KR" altLang="en-US" dirty="0">
              <a:solidFill>
                <a:srgbClr val="0070C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440653" y="2214190"/>
            <a:ext cx="142590" cy="676613"/>
            <a:chOff x="1" y="1321321"/>
            <a:chExt cx="2051719" cy="2469467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39B9592-3470-487B-AD18-051C067D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821949"/>
            <a:ext cx="1930029" cy="2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23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" y="1459394"/>
            <a:ext cx="1115615" cy="2209460"/>
            <a:chOff x="1" y="1321321"/>
            <a:chExt cx="2051719" cy="2469467"/>
          </a:xfrm>
        </p:grpSpPr>
        <p:sp>
          <p:nvSpPr>
            <p:cNvPr id="9" name="Rectangle 8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878646" y="1459394"/>
            <a:ext cx="1265353" cy="2209460"/>
            <a:chOff x="1" y="1321321"/>
            <a:chExt cx="2051719" cy="2469467"/>
          </a:xfrm>
        </p:grpSpPr>
        <p:sp>
          <p:nvSpPr>
            <p:cNvPr id="20" name="Rectangle 19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6" name="image3.jpg" title="Image">
            <a:extLst>
              <a:ext uri="{FF2B5EF4-FFF2-40B4-BE49-F238E27FC236}">
                <a16:creationId xmlns:a16="http://schemas.microsoft.com/office/drawing/2014/main" id="{632B9BA8-30E6-43C9-BE6B-CD028785FD4A}"/>
              </a:ext>
            </a:extLst>
          </p:cNvPr>
          <p:cNvPicPr preferRelativeResize="0"/>
          <p:nvPr/>
        </p:nvPicPr>
        <p:blipFill rotWithShape="1">
          <a:blip r:embed="rId2" cstate="print"/>
          <a:srcRect l="-674" t="3859" r="-1994" b="53807"/>
          <a:stretch/>
        </p:blipFill>
        <p:spPr>
          <a:xfrm>
            <a:off x="1259632" y="267494"/>
            <a:ext cx="6624736" cy="3967725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07504" y="4370460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Proses </a:t>
            </a:r>
            <a:r>
              <a:rPr lang="en-US" dirty="0" err="1">
                <a:solidFill>
                  <a:srgbClr val="0070C0"/>
                </a:solidFill>
              </a:rPr>
              <a:t>hampir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sama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mulai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dari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seleksi</a:t>
            </a:r>
            <a:r>
              <a:rPr lang="en-US" dirty="0">
                <a:solidFill>
                  <a:srgbClr val="0070C0"/>
                </a:solidFill>
              </a:rPr>
              <a:t> internal di </a:t>
            </a:r>
            <a:r>
              <a:rPr lang="en-US" dirty="0" err="1">
                <a:solidFill>
                  <a:srgbClr val="0070C0"/>
                </a:solidFill>
              </a:rPr>
              <a:t>Kampus</a:t>
            </a:r>
            <a:r>
              <a:rPr lang="en-US" dirty="0">
                <a:solidFill>
                  <a:srgbClr val="0070C0"/>
                </a:solidFill>
              </a:rPr>
              <a:t>, upload </a:t>
            </a:r>
          </a:p>
          <a:p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dan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validasi</a:t>
            </a:r>
            <a:r>
              <a:rPr lang="en-US" dirty="0">
                <a:solidFill>
                  <a:srgbClr val="0070C0"/>
                </a:solidFill>
              </a:rPr>
              <a:t>) , </a:t>
            </a:r>
            <a:r>
              <a:rPr lang="en-US" dirty="0" err="1">
                <a:solidFill>
                  <a:srgbClr val="0070C0"/>
                </a:solidFill>
              </a:rPr>
              <a:t>seleksi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administrasi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konten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pendanaan</a:t>
            </a:r>
            <a:r>
              <a:rPr lang="en-US" dirty="0">
                <a:solidFill>
                  <a:srgbClr val="0070C0"/>
                </a:solidFill>
              </a:rPr>
              <a:t>, PKP, </a:t>
            </a:r>
            <a:r>
              <a:rPr lang="en-US" dirty="0" err="1">
                <a:solidFill>
                  <a:srgbClr val="0070C0"/>
                </a:solidFill>
              </a:rPr>
              <a:t>Puncak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Kegiatan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085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4164BD-EA05-4313-A41B-6404CB1AF842}"/>
              </a:ext>
            </a:extLst>
          </p:cNvPr>
          <p:cNvSpPr/>
          <p:nvPr/>
        </p:nvSpPr>
        <p:spPr>
          <a:xfrm>
            <a:off x="1331075" y="2787774"/>
            <a:ext cx="1440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5647C-DBF2-48AB-B400-C3C6DFD7391E}"/>
              </a:ext>
            </a:extLst>
          </p:cNvPr>
          <p:cNvSpPr/>
          <p:nvPr/>
        </p:nvSpPr>
        <p:spPr>
          <a:xfrm>
            <a:off x="2771800" y="2787774"/>
            <a:ext cx="144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92F9A1-0074-459C-9947-CC56F591AAB3}"/>
              </a:ext>
            </a:extLst>
          </p:cNvPr>
          <p:cNvSpPr/>
          <p:nvPr/>
        </p:nvSpPr>
        <p:spPr>
          <a:xfrm>
            <a:off x="4212525" y="2787774"/>
            <a:ext cx="144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6FB4F5-A706-41C2-BED7-97CCFACF546D}"/>
              </a:ext>
            </a:extLst>
          </p:cNvPr>
          <p:cNvSpPr/>
          <p:nvPr/>
        </p:nvSpPr>
        <p:spPr>
          <a:xfrm>
            <a:off x="5653250" y="2787774"/>
            <a:ext cx="1440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7071F-213D-4700-BFFC-3728F99F3EB0}"/>
              </a:ext>
            </a:extLst>
          </p:cNvPr>
          <p:cNvSpPr/>
          <p:nvPr/>
        </p:nvSpPr>
        <p:spPr>
          <a:xfrm>
            <a:off x="7093975" y="2787774"/>
            <a:ext cx="1309304" cy="360000"/>
          </a:xfrm>
          <a:prstGeom prst="rect">
            <a:avLst/>
          </a:prstGeom>
          <a:solidFill>
            <a:srgbClr val="F26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 Same Side Corner Rectangle 39">
            <a:extLst>
              <a:ext uri="{FF2B5EF4-FFF2-40B4-BE49-F238E27FC236}">
                <a16:creationId xmlns:a16="http://schemas.microsoft.com/office/drawing/2014/main" id="{47CA26CD-E8A6-4997-96F0-A311542C62D4}"/>
              </a:ext>
            </a:extLst>
          </p:cNvPr>
          <p:cNvSpPr/>
          <p:nvPr/>
        </p:nvSpPr>
        <p:spPr>
          <a:xfrm rot="18900000">
            <a:off x="7463142" y="2506089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576FE3-0253-4610-BE75-A2C883A6BA9B}"/>
              </a:ext>
            </a:extLst>
          </p:cNvPr>
          <p:cNvSpPr/>
          <p:nvPr/>
        </p:nvSpPr>
        <p:spPr>
          <a:xfrm>
            <a:off x="2508500" y="2691887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7D3CECD-1A74-4057-9A7A-E1F217815DEB}"/>
              </a:ext>
            </a:extLst>
          </p:cNvPr>
          <p:cNvSpPr/>
          <p:nvPr/>
        </p:nvSpPr>
        <p:spPr>
          <a:xfrm>
            <a:off x="2591075" y="2774462"/>
            <a:ext cx="360000" cy="360000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242F16-2B7B-4A0F-8BA7-10653E244FBA}"/>
              </a:ext>
            </a:extLst>
          </p:cNvPr>
          <p:cNvSpPr/>
          <p:nvPr/>
        </p:nvSpPr>
        <p:spPr>
          <a:xfrm>
            <a:off x="3949225" y="2697586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4C2F39-21A3-4306-B943-B8B00B00F682}"/>
              </a:ext>
            </a:extLst>
          </p:cNvPr>
          <p:cNvSpPr/>
          <p:nvPr/>
        </p:nvSpPr>
        <p:spPr>
          <a:xfrm>
            <a:off x="4031800" y="2780161"/>
            <a:ext cx="360000" cy="360000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A8CB9F-BC81-45BA-8447-493281D96FCE}"/>
              </a:ext>
            </a:extLst>
          </p:cNvPr>
          <p:cNvSpPr/>
          <p:nvPr/>
        </p:nvSpPr>
        <p:spPr>
          <a:xfrm>
            <a:off x="5389950" y="2703285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71DE9E-CFC4-4C74-BF94-263B27E7B891}"/>
              </a:ext>
            </a:extLst>
          </p:cNvPr>
          <p:cNvSpPr/>
          <p:nvPr/>
        </p:nvSpPr>
        <p:spPr>
          <a:xfrm>
            <a:off x="5472525" y="2785860"/>
            <a:ext cx="360000" cy="360000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4C7C60A-D28E-4769-9742-1B94790858BF}"/>
              </a:ext>
            </a:extLst>
          </p:cNvPr>
          <p:cNvSpPr/>
          <p:nvPr/>
        </p:nvSpPr>
        <p:spPr>
          <a:xfrm>
            <a:off x="6830675" y="2708984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A243EB-98DA-46A0-AE12-CD565BC1FEFF}"/>
              </a:ext>
            </a:extLst>
          </p:cNvPr>
          <p:cNvSpPr/>
          <p:nvPr/>
        </p:nvSpPr>
        <p:spPr>
          <a:xfrm>
            <a:off x="6913250" y="2791559"/>
            <a:ext cx="360000" cy="360000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63D71BC-395D-4CFC-83ED-557EA71E2D2E}"/>
              </a:ext>
            </a:extLst>
          </p:cNvPr>
          <p:cNvSpPr/>
          <p:nvPr/>
        </p:nvSpPr>
        <p:spPr>
          <a:xfrm>
            <a:off x="1068500" y="2697586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B3B939D-C510-4540-9870-3AE1990AF496}"/>
              </a:ext>
            </a:extLst>
          </p:cNvPr>
          <p:cNvSpPr/>
          <p:nvPr/>
        </p:nvSpPr>
        <p:spPr>
          <a:xfrm>
            <a:off x="1151075" y="2780161"/>
            <a:ext cx="360000" cy="360000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E21632E8-84CA-41C7-85A5-C408B82EA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13" y="3389659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A363BF-2EB9-44C5-A826-F2BFAF5C6CA8}"/>
              </a:ext>
            </a:extLst>
          </p:cNvPr>
          <p:cNvSpPr txBox="1"/>
          <p:nvPr/>
        </p:nvSpPr>
        <p:spPr>
          <a:xfrm>
            <a:off x="2416793" y="220142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F659B1-FACE-440C-9FE1-A354C7799782}"/>
              </a:ext>
            </a:extLst>
          </p:cNvPr>
          <p:cNvSpPr txBox="1"/>
          <p:nvPr/>
        </p:nvSpPr>
        <p:spPr>
          <a:xfrm>
            <a:off x="3864685" y="338965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0FFC4B-B051-4B04-BB94-3CC03745ED8B}"/>
              </a:ext>
            </a:extLst>
          </p:cNvPr>
          <p:cNvSpPr txBox="1"/>
          <p:nvPr/>
        </p:nvSpPr>
        <p:spPr>
          <a:xfrm>
            <a:off x="5312577" y="220142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..,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AE34AB-B274-4918-9D45-73FF5FE4BB75}"/>
              </a:ext>
            </a:extLst>
          </p:cNvPr>
          <p:cNvSpPr txBox="1"/>
          <p:nvPr/>
        </p:nvSpPr>
        <p:spPr>
          <a:xfrm>
            <a:off x="6760469" y="3381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A10A89E4-FE80-4925-A22C-02EE49084E37}"/>
              </a:ext>
            </a:extLst>
          </p:cNvPr>
          <p:cNvSpPr txBox="1">
            <a:spLocks/>
          </p:cNvSpPr>
          <p:nvPr/>
        </p:nvSpPr>
        <p:spPr>
          <a:xfrm>
            <a:off x="-41752" y="843558"/>
            <a:ext cx="9143998" cy="5400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70C0"/>
                </a:solidFill>
              </a:rPr>
              <a:t>Proposal 2016 - 2025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073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66195A-BA61-419C-A30E-A69426BEA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67494"/>
            <a:ext cx="6394710" cy="39741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58FA5A-B392-49BB-9E5D-F85ADED8B5CD}"/>
              </a:ext>
            </a:extLst>
          </p:cNvPr>
          <p:cNvSpPr txBox="1"/>
          <p:nvPr/>
        </p:nvSpPr>
        <p:spPr>
          <a:xfrm>
            <a:off x="1691680" y="4636536"/>
            <a:ext cx="32880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Sumber</a:t>
            </a:r>
            <a:r>
              <a:rPr lang="en-US" sz="1050" b="1" dirty="0"/>
              <a:t> : </a:t>
            </a:r>
            <a:r>
              <a:rPr lang="en-US" sz="1050" b="1" dirty="0" err="1"/>
              <a:t>Simbelmawa</a:t>
            </a:r>
            <a:r>
              <a:rPr lang="en-US" sz="1050" b="1" dirty="0"/>
              <a:t> dan </a:t>
            </a:r>
            <a:r>
              <a:rPr lang="en-US" sz="1050" b="1" dirty="0" err="1"/>
              <a:t>Belmawa</a:t>
            </a:r>
            <a:r>
              <a:rPr lang="en-US" sz="1050" b="1" dirty="0"/>
              <a:t> </a:t>
            </a:r>
            <a:r>
              <a:rPr lang="en-US" sz="1050" b="1" dirty="0" err="1"/>
              <a:t>Kemdikbud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425638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17618" y="290429"/>
            <a:ext cx="4329406" cy="382677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71845" y="573473"/>
            <a:ext cx="8242703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627730" y="437925"/>
            <a:ext cx="4974172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spc="225" dirty="0">
                <a:solidFill>
                  <a:schemeClr val="bg1"/>
                </a:solidFill>
              </a:rPr>
              <a:t>PKM DALAM ANGKA 2023</a:t>
            </a:r>
            <a:endParaRPr lang="id-ID" sz="2400" b="1" spc="225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6318633-C9CF-F84D-B17D-EC027A879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794872"/>
              </p:ext>
            </p:extLst>
          </p:nvPr>
        </p:nvGraphicFramePr>
        <p:xfrm>
          <a:off x="285165" y="843558"/>
          <a:ext cx="8607314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483">
                  <a:extLst>
                    <a:ext uri="{9D8B030D-6E8A-4147-A177-3AD203B41FA5}">
                      <a16:colId xmlns:a16="http://schemas.microsoft.com/office/drawing/2014/main" val="6377187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347582995"/>
                    </a:ext>
                  </a:extLst>
                </a:gridCol>
                <a:gridCol w="1451599">
                  <a:extLst>
                    <a:ext uri="{9D8B030D-6E8A-4147-A177-3AD203B41FA5}">
                      <a16:colId xmlns:a16="http://schemas.microsoft.com/office/drawing/2014/main" val="498495585"/>
                    </a:ext>
                  </a:extLst>
                </a:gridCol>
                <a:gridCol w="1029935">
                  <a:extLst>
                    <a:ext uri="{9D8B030D-6E8A-4147-A177-3AD203B41FA5}">
                      <a16:colId xmlns:a16="http://schemas.microsoft.com/office/drawing/2014/main" val="4040205086"/>
                    </a:ext>
                  </a:extLst>
                </a:gridCol>
                <a:gridCol w="1250636">
                  <a:extLst>
                    <a:ext uri="{9D8B030D-6E8A-4147-A177-3AD203B41FA5}">
                      <a16:colId xmlns:a16="http://schemas.microsoft.com/office/drawing/2014/main" val="133141974"/>
                    </a:ext>
                  </a:extLst>
                </a:gridCol>
                <a:gridCol w="1250636">
                  <a:extLst>
                    <a:ext uri="{9D8B030D-6E8A-4147-A177-3AD203B41FA5}">
                      <a16:colId xmlns:a16="http://schemas.microsoft.com/office/drawing/2014/main" val="4178987984"/>
                    </a:ext>
                  </a:extLst>
                </a:gridCol>
                <a:gridCol w="1137873">
                  <a:extLst>
                    <a:ext uri="{9D8B030D-6E8A-4147-A177-3AD203B41FA5}">
                      <a16:colId xmlns:a16="http://schemas.microsoft.com/office/drawing/2014/main" val="16592686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Tahun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Judul</a:t>
                      </a:r>
                      <a:r>
                        <a:rPr lang="en-US" sz="1600" dirty="0"/>
                        <a:t> Yang </a:t>
                      </a:r>
                      <a:r>
                        <a:rPr lang="en-US" sz="1600" dirty="0" err="1"/>
                        <a:t>Diajukan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Jml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Mhs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Jml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Perguruan</a:t>
                      </a:r>
                      <a:r>
                        <a:rPr lang="en-US" sz="1600" dirty="0"/>
                        <a:t> Tinggi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Judul</a:t>
                      </a:r>
                      <a:endParaRPr lang="en-US" sz="1600" dirty="0"/>
                    </a:p>
                    <a:p>
                      <a:pPr algn="ctr"/>
                      <a:r>
                        <a:rPr lang="en-US" sz="1600" dirty="0" err="1"/>
                        <a:t>Didanai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Jml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Mhs</a:t>
                      </a:r>
                      <a:r>
                        <a:rPr lang="en-US" sz="1600" dirty="0"/>
                        <a:t> </a:t>
                      </a:r>
                    </a:p>
                    <a:p>
                      <a:pPr algn="ctr"/>
                      <a:r>
                        <a:rPr lang="en-US" sz="1600" dirty="0" err="1"/>
                        <a:t>Didanai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Jml</a:t>
                      </a:r>
                      <a:r>
                        <a:rPr lang="en-US" sz="1600" dirty="0"/>
                        <a:t> PT </a:t>
                      </a:r>
                    </a:p>
                    <a:p>
                      <a:pPr algn="ctr"/>
                      <a:r>
                        <a:rPr lang="en-US" sz="1600" dirty="0" err="1"/>
                        <a:t>Mendapat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Pendanaan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757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77.691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370.285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1.058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4.418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18.423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438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15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55.065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214.515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4.508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15.687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440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654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51.709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201.709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3.661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12.578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262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64.786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255.127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1.194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5.225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15.077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449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848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67.722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283.463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5.432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22.062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452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467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37.404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183.388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1.441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1.523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6.092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379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54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42.368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127.104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1.376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5.502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17.106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678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28170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7CE950F-8D1A-DD4D-A30D-38BE1D6A0E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20762" r="15584" b="16779"/>
          <a:stretch/>
        </p:blipFill>
        <p:spPr>
          <a:xfrm>
            <a:off x="8244408" y="4342922"/>
            <a:ext cx="768714" cy="38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1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TimeLine</a:t>
            </a:r>
            <a:r>
              <a:rPr lang="en-US" altLang="ko-KR" dirty="0"/>
              <a:t> </a:t>
            </a:r>
            <a:r>
              <a:rPr lang="en-US" altLang="ko-KR" dirty="0" err="1"/>
              <a:t>Penyesuaian</a:t>
            </a:r>
            <a:r>
              <a:rPr lang="en-US" altLang="ko-KR" dirty="0"/>
              <a:t> </a:t>
            </a:r>
            <a:r>
              <a:rPr lang="en-US" altLang="ko-KR" dirty="0" err="1"/>
              <a:t>Sistem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367474" y="3980775"/>
            <a:ext cx="1440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2808199" y="3980775"/>
            <a:ext cx="144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248924" y="3980775"/>
            <a:ext cx="144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5689649" y="3980775"/>
            <a:ext cx="1440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7130374" y="3980775"/>
            <a:ext cx="1309304" cy="360000"/>
          </a:xfrm>
          <a:prstGeom prst="rect">
            <a:avLst/>
          </a:prstGeom>
          <a:solidFill>
            <a:srgbClr val="F26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 Same Side Corner Rectangle 39"/>
          <p:cNvSpPr/>
          <p:nvPr/>
        </p:nvSpPr>
        <p:spPr>
          <a:xfrm rot="18900000">
            <a:off x="7499541" y="3699090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544899" y="3884888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2627474" y="3967463"/>
            <a:ext cx="360000" cy="360000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985624" y="3890587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4068199" y="3973162"/>
            <a:ext cx="360000" cy="360000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426349" y="3896286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508924" y="3978861"/>
            <a:ext cx="360000" cy="360000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867074" y="3901985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6949649" y="3984560"/>
            <a:ext cx="360000" cy="360000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04899" y="3890587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1187474" y="3973162"/>
            <a:ext cx="360000" cy="360000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직사각형 113"/>
          <p:cNvSpPr>
            <a:spLocks noChangeArrowheads="1"/>
          </p:cNvSpPr>
          <p:nvPr/>
        </p:nvSpPr>
        <p:spPr bwMode="auto">
          <a:xfrm>
            <a:off x="1015112" y="4582660"/>
            <a:ext cx="11086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Buku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1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01083" y="4582660"/>
            <a:ext cx="1525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Buku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2..8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96867" y="4574366"/>
            <a:ext cx="990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Buku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ED16771-DEE9-43A2-B5C2-983A10D674C9}"/>
              </a:ext>
            </a:extLst>
          </p:cNvPr>
          <p:cNvSpPr txBox="1"/>
          <p:nvPr/>
        </p:nvSpPr>
        <p:spPr>
          <a:xfrm>
            <a:off x="107504" y="962075"/>
            <a:ext cx="89289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1: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Penjelasan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Umum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PKM,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Penilaian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Kemajuan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Pelaksanaan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PKM, dan PIMNAS.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2: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Bidang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Riset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(PKM-R).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3: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Bidang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Kewirausahaan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(PKM-K).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4: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Bidang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Pengabdian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Kepada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Masyarakat (PKM-PM).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5: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Bidang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Penerapan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Iptek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(PKM-PI).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6: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Bidang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Karsa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Cipta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(PKM-KC).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7: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Gagasan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Futuristik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Konstruktif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(PKM-GFK).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8: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GagasanTertulis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(PKM-GT).</a:t>
            </a:r>
          </a:p>
          <a:p>
            <a:pPr algn="l"/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Buku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9: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memuat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PKM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Artikel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solidFill>
                  <a:srgbClr val="595959"/>
                </a:solidFill>
                <a:latin typeface="Calibri" panose="020F0502020204030204" pitchFamily="34" charset="0"/>
              </a:rPr>
              <a:t>Ilmiah</a:t>
            </a:r>
            <a:r>
              <a:rPr lang="en-ID" sz="1800" b="0" i="0" u="none" strike="noStrike" baseline="0" dirty="0">
                <a:solidFill>
                  <a:srgbClr val="595959"/>
                </a:solidFill>
                <a:latin typeface="Calibri" panose="020F0502020204030204" pitchFamily="34" charset="0"/>
              </a:rPr>
              <a:t> (PKM-AI).</a:t>
            </a:r>
          </a:p>
          <a:p>
            <a:pPr algn="l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6685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CDF36-20DE-4939-B615-90CECABFC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391" y="411510"/>
            <a:ext cx="6517001" cy="1368152"/>
          </a:xfrm>
        </p:spPr>
        <p:txBody>
          <a:bodyPr/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Tahapan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Pelaksanaan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PKM 8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Bidang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Kemungkinan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lebih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awal</a:t>
            </a:r>
            <a:endParaRPr lang="en-ID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819A387-1160-46EA-A8B7-59BA9627D4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228724"/>
              </p:ext>
            </p:extLst>
          </p:nvPr>
        </p:nvGraphicFramePr>
        <p:xfrm>
          <a:off x="1583391" y="2067693"/>
          <a:ext cx="6372985" cy="2838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6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3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13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Nama Kegiatan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Tanggal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PIC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Persiapan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penyusunan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Pedoman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Tambahan</a:t>
                      </a:r>
                      <a:r>
                        <a:rPr lang="en-US" sz="1100" dirty="0">
                          <a:effectLst/>
                        </a:rPr>
                        <a:t> (addendum) PKM 5 </a:t>
                      </a:r>
                      <a:r>
                        <a:rPr lang="en-US" sz="1100" dirty="0" err="1">
                          <a:effectLst/>
                        </a:rPr>
                        <a:t>Bidang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16-30 </a:t>
                      </a:r>
                      <a:r>
                        <a:rPr lang="en-US" sz="1100" dirty="0" err="1">
                          <a:effectLst/>
                        </a:rPr>
                        <a:t>Juni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Belmawa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3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Seleksi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penilaian</a:t>
                      </a:r>
                      <a:r>
                        <a:rPr lang="en-US" sz="1100" dirty="0">
                          <a:effectLst/>
                        </a:rPr>
                        <a:t> proposal PKM 5 </a:t>
                      </a:r>
                      <a:r>
                        <a:rPr lang="en-US" sz="1100" dirty="0" err="1">
                          <a:effectLst/>
                        </a:rPr>
                        <a:t>Bidang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15-30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Juli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Tim Penilai dan Belmawa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0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Pengumuman PKM 5 Bidang Didanai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Agustus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Belmawa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6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Pelaksanaan</a:t>
                      </a:r>
                      <a:r>
                        <a:rPr lang="en-US" sz="1100" dirty="0">
                          <a:effectLst/>
                        </a:rPr>
                        <a:t> PKM 5 </a:t>
                      </a:r>
                      <a:r>
                        <a:rPr lang="en-US" sz="1100" dirty="0" err="1">
                          <a:effectLst/>
                        </a:rPr>
                        <a:t>Bidang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 Agustus-30 September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Tim PKM Mahasiswa dan Perguruan Tinggi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3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Penilaian Kemajuan Pelaksanaan PKM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Oktober-14 Oktober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Belmawa dan Perguruan Tinggi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0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Pengumuman peserta PIMNAS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 Oktober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Belmawa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3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Pelaksanaan</a:t>
                      </a:r>
                      <a:r>
                        <a:rPr lang="en-US" sz="1100" dirty="0">
                          <a:effectLst/>
                        </a:rPr>
                        <a:t> PIMNAS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Akan ditentukan kemudian</a:t>
                      </a:r>
                      <a:endParaRPr lang="en-US" sz="110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PPN</a:t>
                      </a:r>
                      <a:endParaRPr lang="en-US" sz="11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79924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</TotalTime>
  <Words>451</Words>
  <Application>Microsoft Office PowerPoint</Application>
  <PresentationFormat>On-screen Show (16:9)</PresentationFormat>
  <Paragraphs>154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맑은 고딕</vt:lpstr>
      <vt:lpstr>MS Mincho</vt:lpstr>
      <vt:lpstr>Arial</vt:lpstr>
      <vt:lpstr>Arial Black</vt:lpstr>
      <vt:lpstr>Arial Unicode MS</vt:lpstr>
      <vt:lpstr>Avenir</vt:lpstr>
      <vt:lpstr>Calibri</vt:lpstr>
      <vt:lpstr>Helvetica Neue</vt:lpstr>
      <vt:lpstr>Times New Roman</vt:lpstr>
      <vt:lpstr>Wingdings</vt:lpstr>
      <vt:lpstr>Cover and End Slide Master</vt:lpstr>
      <vt:lpstr>Contents Slide Master</vt:lpstr>
      <vt:lpstr>Section Break Slide Master</vt:lpstr>
      <vt:lpstr>Soecipto</vt:lpstr>
      <vt:lpstr>Program Hibah DIKTI 2024 - 2025</vt:lpstr>
      <vt:lpstr>Diagram Alir Penerimaan Proposal PKM 2024 ==&gt; 2025</vt:lpstr>
      <vt:lpstr>PowerPoint Presentation</vt:lpstr>
      <vt:lpstr>PowerPoint Presentation</vt:lpstr>
      <vt:lpstr>PowerPoint Presentation</vt:lpstr>
      <vt:lpstr>PowerPoint Presentation</vt:lpstr>
      <vt:lpstr>TimeLine Penyesuaian Sistem</vt:lpstr>
      <vt:lpstr>Tahapan Pelaksanaan  PKM 8 Bidang Kemungkinan lebih awal</vt:lpstr>
      <vt:lpstr>PowerPoint Presentation</vt:lpstr>
      <vt:lpstr>Program Hibah KEMDIKBUDRISTEK 2024</vt:lpstr>
      <vt:lpstr>PowerPoint Presentation</vt:lpstr>
      <vt:lpstr>PowerPoint Presentation</vt:lpstr>
      <vt:lpstr>PowerPoint Presentation</vt:lpstr>
      <vt:lpstr>PowerPoint Presentation</vt:lpstr>
      <vt:lpstr>Persiapan Penerimaan Proposal 2025</vt:lpstr>
      <vt:lpstr>Terima Kasih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Googlesliesppt.com;allppt.com</dc:creator>
  <cp:lastModifiedBy>User</cp:lastModifiedBy>
  <cp:revision>96</cp:revision>
  <dcterms:created xsi:type="dcterms:W3CDTF">2016-11-15T01:04:21Z</dcterms:created>
  <dcterms:modified xsi:type="dcterms:W3CDTF">2025-01-15T07:55:24Z</dcterms:modified>
</cp:coreProperties>
</file>